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2" r:id="rId7"/>
    <p:sldId id="263" r:id="rId8"/>
    <p:sldId id="264" r:id="rId9"/>
    <p:sldId id="265" r:id="rId10"/>
    <p:sldId id="266" r:id="rId11"/>
    <p:sldId id="267" r:id="rId12"/>
    <p:sldId id="261"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8" autoAdjust="0"/>
    <p:restoredTop sz="94660"/>
  </p:normalViewPr>
  <p:slideViewPr>
    <p:cSldViewPr snapToGrid="0">
      <p:cViewPr varScale="1">
        <p:scale>
          <a:sx n="69" d="100"/>
          <a:sy n="69" d="100"/>
        </p:scale>
        <p:origin x="6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900FAF-CF76-4ECC-8C20-B294530EDF6B}" type="datetimeFigureOut">
              <a:rPr lang="en-US" smtClean="0"/>
              <a:t>6/24/2020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AF3CB6-D8B1-40B3-ADF8-370211034B28}" type="slidenum">
              <a:rPr lang="en-US" smtClean="0"/>
              <a:t>‹#›</a:t>
            </a:fld>
            <a:endParaRPr lang="en-US"/>
          </a:p>
        </p:txBody>
      </p:sp>
    </p:spTree>
    <p:extLst>
      <p:ext uri="{BB962C8B-B14F-4D97-AF65-F5344CB8AC3E}">
        <p14:creationId xmlns:p14="http://schemas.microsoft.com/office/powerpoint/2010/main" val="1207760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my presentation, I will address racial inequality in USA in the wake of Covid-19 .</a:t>
            </a:r>
          </a:p>
        </p:txBody>
      </p:sp>
      <p:sp>
        <p:nvSpPr>
          <p:cNvPr id="4" name="Slide Number Placeholder 3"/>
          <p:cNvSpPr>
            <a:spLocks noGrp="1"/>
          </p:cNvSpPr>
          <p:nvPr>
            <p:ph type="sldNum" sz="quarter" idx="5"/>
          </p:nvPr>
        </p:nvSpPr>
        <p:spPr/>
        <p:txBody>
          <a:bodyPr/>
          <a:lstStyle/>
          <a:p>
            <a:fld id="{F1AF3CB6-D8B1-40B3-ADF8-370211034B28}" type="slidenum">
              <a:rPr lang="en-US" smtClean="0"/>
              <a:t>1</a:t>
            </a:fld>
            <a:endParaRPr lang="en-US"/>
          </a:p>
        </p:txBody>
      </p:sp>
    </p:spTree>
    <p:extLst>
      <p:ext uri="{BB962C8B-B14F-4D97-AF65-F5344CB8AC3E}">
        <p14:creationId xmlns:p14="http://schemas.microsoft.com/office/powerpoint/2010/main" val="412794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declaration formed a shrine for human freedoms and rights irrespective of race, sex, religion, color, social or national origin, or socio-political opinions. Racism stems from the word ‘race,’ which in sociology means a group of humans perceived to be different based on their physical traits that are immutable and also innate. . A study that was carried out in 2016 revealed that a significant number of doctors have “unconscious racial biases” when it comes to attending to black patients. </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2</a:t>
            </a:fld>
            <a:endParaRPr lang="en-US"/>
          </a:p>
        </p:txBody>
      </p:sp>
    </p:spTree>
    <p:extLst>
      <p:ext uri="{BB962C8B-B14F-4D97-AF65-F5344CB8AC3E}">
        <p14:creationId xmlns:p14="http://schemas.microsoft.com/office/powerpoint/2010/main" val="203589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Calibri" panose="020F0502020204030204" pitchFamily="34" charset="0"/>
              </a:rPr>
              <a:t>The research will focus its lenses on the current Covid-19   pandemic, which is acting as a bright spotlight of opening up about the racial inequalities that exist in the American system. The study will use the new scenario of the killing of George Floyd by a white police officer identified as Derek Chauvin (Thorp 2020). To echo the point of racial inequality, the study will fuse the discriminatory incidences that African Americans have faced and continue to meet during these trying moments of the Covid-19   pandemic by considering Healthcare provisions. People of </a:t>
            </a:r>
            <a:r>
              <a:rPr lang="en-GB" sz="1800" dirty="0" err="1">
                <a:effectLst/>
                <a:latin typeface="Times New Roman" panose="02020603050405020304" pitchFamily="18" charset="0"/>
                <a:ea typeface="Calibri" panose="020F0502020204030204" pitchFamily="34" charset="0"/>
              </a:rPr>
              <a:t>color</a:t>
            </a:r>
            <a:r>
              <a:rPr lang="en-GB" sz="1800" dirty="0">
                <a:effectLst/>
                <a:latin typeface="Times New Roman" panose="02020603050405020304" pitchFamily="18" charset="0"/>
                <a:ea typeface="Calibri" panose="020F0502020204030204" pitchFamily="34" charset="0"/>
              </a:rPr>
              <a:t> have indeed faced healthcare problems for decades, if not centuries (Devakumar et al., 2020). </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3</a:t>
            </a:fld>
            <a:endParaRPr lang="en-US"/>
          </a:p>
        </p:txBody>
      </p:sp>
    </p:spTree>
    <p:extLst>
      <p:ext uri="{BB962C8B-B14F-4D97-AF65-F5344CB8AC3E}">
        <p14:creationId xmlns:p14="http://schemas.microsoft.com/office/powerpoint/2010/main" val="992079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Calibri" panose="020F0502020204030204" pitchFamily="34" charset="0"/>
              </a:rPr>
              <a:t>Many individuals and groups (organizations and movements) efforts have fought the challenge by registering considerable success.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It is on this basis that the research is grounded to give more insights about racial inequality and the possible ways of addressing and resolving the issue.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4</a:t>
            </a:fld>
            <a:endParaRPr lang="en-US"/>
          </a:p>
        </p:txBody>
      </p:sp>
    </p:spTree>
    <p:extLst>
      <p:ext uri="{BB962C8B-B14F-4D97-AF65-F5344CB8AC3E}">
        <p14:creationId xmlns:p14="http://schemas.microsoft.com/office/powerpoint/2010/main" val="1298782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American system operated based on the functionalist theory, which perceives that in any given society, inequality is inevitable (Dillon 2020). The system resulted in social stratification, which has occurred in social strata that have led to ceaseless friction due to the well-choreographed barriers of graduating from one layer to the other.</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5</a:t>
            </a:fld>
            <a:endParaRPr lang="en-US"/>
          </a:p>
        </p:txBody>
      </p:sp>
    </p:spTree>
    <p:extLst>
      <p:ext uri="{BB962C8B-B14F-4D97-AF65-F5344CB8AC3E}">
        <p14:creationId xmlns:p14="http://schemas.microsoft.com/office/powerpoint/2010/main" val="341214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Calibri" panose="020F0502020204030204" pitchFamily="34" charset="0"/>
              </a:rPr>
              <a:t>The researcher carried out a detailed textual analysis of various books and journal articles for the final project. The publications chosen were those written in English and had full information about the aspects of racial inequality, as witnessed in the USA. They contained trustworthy information that could answer the research questions stated. </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6</a:t>
            </a:fld>
            <a:endParaRPr lang="en-US"/>
          </a:p>
        </p:txBody>
      </p:sp>
    </p:spTree>
    <p:extLst>
      <p:ext uri="{BB962C8B-B14F-4D97-AF65-F5344CB8AC3E}">
        <p14:creationId xmlns:p14="http://schemas.microsoft.com/office/powerpoint/2010/main" val="2998550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Calibri" panose="020F0502020204030204" pitchFamily="34" charset="0"/>
              </a:rPr>
              <a:t>The incident articulates well with the social conflict theory of Karl Marx, which states that Societies are marked with inequalities that always result in constant conflicts in demand for social change (Dillon 2020). According to the New York Times published on May 31, 2020, and updated on June 19, George Floyd (a male African American from Minneapolis) was arrested by the Minneapolis police officers after a tip-off that George had used a $20 counterfeit bill to buy some cigarettes at Cup Foods. During his arrest, George cooperated with the officers. The fourth officer, by the name </a:t>
            </a:r>
            <a:r>
              <a:rPr lang="en-GB" sz="1800" dirty="0" err="1">
                <a:effectLst/>
                <a:latin typeface="Times New Roman" panose="02020603050405020304" pitchFamily="18" charset="0"/>
                <a:ea typeface="Calibri" panose="020F0502020204030204" pitchFamily="34" charset="0"/>
              </a:rPr>
              <a:t>Tuo</a:t>
            </a:r>
            <a:r>
              <a:rPr lang="en-GB" sz="1800" dirty="0">
                <a:effectLst/>
                <a:latin typeface="Times New Roman" panose="02020603050405020304" pitchFamily="18" charset="0"/>
                <a:ea typeface="Calibri" panose="020F0502020204030204" pitchFamily="34" charset="0"/>
              </a:rPr>
              <a:t> Thao, stood by to restrict anyone who wanted to interrupt their activity.</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7</a:t>
            </a:fld>
            <a:endParaRPr lang="en-US"/>
          </a:p>
        </p:txBody>
      </p:sp>
    </p:spTree>
    <p:extLst>
      <p:ext uri="{BB962C8B-B14F-4D97-AF65-F5344CB8AC3E}">
        <p14:creationId xmlns:p14="http://schemas.microsoft.com/office/powerpoint/2010/main" val="4173298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Calibri" panose="020F0502020204030204" pitchFamily="34" charset="0"/>
              </a:rPr>
              <a:t>The Medical News Today revealed how Covid-19 has majorly affected the people of colour, mainly African Americans. Their studies show that African Americans, together with the indigenous and the Latino fraternity, are learning the hard way in America. The proportion is at the receiving end of the blows from the Covid-19 menace with statistics showing that the death rate in African Americans is 2.4 times high compared to that of whites.</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8</a:t>
            </a:fld>
            <a:endParaRPr lang="en-US"/>
          </a:p>
        </p:txBody>
      </p:sp>
    </p:spTree>
    <p:extLst>
      <p:ext uri="{BB962C8B-B14F-4D97-AF65-F5344CB8AC3E}">
        <p14:creationId xmlns:p14="http://schemas.microsoft.com/office/powerpoint/2010/main" val="1392471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Calibri" panose="020F0502020204030204" pitchFamily="34" charset="0"/>
              </a:rPr>
              <a:t>What hinders uniformity in justice delivery is the perception by a segment of the whites to consider blacks as criminals and less critical in American society. The gap in healthcare provision is attributed to poor housing conditions and a lack of the necessary resources to access quality healthcare. quick response to the case of George was a positive gesture towards the liberation of African lives that seem endangered as displayed by the statistics.</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9</a:t>
            </a:fld>
            <a:endParaRPr lang="en-US"/>
          </a:p>
        </p:txBody>
      </p:sp>
    </p:spTree>
    <p:extLst>
      <p:ext uri="{BB962C8B-B14F-4D97-AF65-F5344CB8AC3E}">
        <p14:creationId xmlns:p14="http://schemas.microsoft.com/office/powerpoint/2010/main" val="1996961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Calibri" panose="020F0502020204030204" pitchFamily="34" charset="0"/>
              </a:rPr>
              <a:t>All is not lost for there exist more avenues that can yet be exploited to attain racial equality and make America a hospitable nation for all people regardless of racial affiliation. Responses to systems and crises must be vetted to ascertain how they were carried out. African American societies are indeed less endowed with economic resources and opportunities. On the same, the government should enact an affordable Healthcare plan which is subsidized and assessable by members of the lower class (Dickman &amp; </a:t>
            </a:r>
            <a:r>
              <a:rPr lang="en-GB" sz="1800" dirty="0" err="1">
                <a:effectLst/>
                <a:latin typeface="Times New Roman" panose="02020603050405020304" pitchFamily="18" charset="0"/>
                <a:ea typeface="Calibri" panose="020F0502020204030204" pitchFamily="34" charset="0"/>
              </a:rPr>
              <a:t>Woolhandler</a:t>
            </a:r>
            <a:r>
              <a:rPr lang="en-GB" sz="1800" dirty="0">
                <a:effectLst/>
                <a:latin typeface="Times New Roman" panose="02020603050405020304" pitchFamily="18" charset="0"/>
                <a:ea typeface="Calibri" panose="020F0502020204030204" pitchFamily="34" charset="0"/>
              </a:rPr>
              <a:t> 2017 p1432). </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10</a:t>
            </a:fld>
            <a:endParaRPr lang="en-US"/>
          </a:p>
        </p:txBody>
      </p:sp>
    </p:spTree>
    <p:extLst>
      <p:ext uri="{BB962C8B-B14F-4D97-AF65-F5344CB8AC3E}">
        <p14:creationId xmlns:p14="http://schemas.microsoft.com/office/powerpoint/2010/main" val="2251903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imes New Roman" panose="02020603050405020304" pitchFamily="18" charset="0"/>
                <a:ea typeface="Calibri" panose="020F0502020204030204" pitchFamily="34" charset="0"/>
              </a:rPr>
              <a:t>The enactment of the human rights act by the United Nations created a vital space for social liberation. It also formed a cardinal point as a reference pillar. However, despite such positive efforts, the problem of racial inequality is still a thorny issue in America. It is true that the African Americans, together with other minorities, have had challenges in the acquisition of better Healthcare. </a:t>
            </a:r>
            <a:endParaRPr lang="en-US" dirty="0"/>
          </a:p>
        </p:txBody>
      </p:sp>
      <p:sp>
        <p:nvSpPr>
          <p:cNvPr id="4" name="Slide Number Placeholder 3"/>
          <p:cNvSpPr>
            <a:spLocks noGrp="1"/>
          </p:cNvSpPr>
          <p:nvPr>
            <p:ph type="sldNum" sz="quarter" idx="5"/>
          </p:nvPr>
        </p:nvSpPr>
        <p:spPr/>
        <p:txBody>
          <a:bodyPr/>
          <a:lstStyle/>
          <a:p>
            <a:fld id="{F1AF3CB6-D8B1-40B3-ADF8-370211034B28}" type="slidenum">
              <a:rPr lang="en-US" smtClean="0"/>
              <a:t>11</a:t>
            </a:fld>
            <a:endParaRPr lang="en-US"/>
          </a:p>
        </p:txBody>
      </p:sp>
    </p:spTree>
    <p:extLst>
      <p:ext uri="{BB962C8B-B14F-4D97-AF65-F5344CB8AC3E}">
        <p14:creationId xmlns:p14="http://schemas.microsoft.com/office/powerpoint/2010/main" val="1029413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8BEAD8-67FA-4846-B092-F3E915A40A74}" type="datetimeFigureOut">
              <a:rPr lang="en-US" smtClean="0"/>
              <a:t>6/24/2020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2896E881-B0A3-40C2-AFE4-74E6B78F99D9}"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610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8BEAD8-67FA-4846-B092-F3E915A40A74}"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96E881-B0A3-40C2-AFE4-74E6B78F99D9}"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485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8BEAD8-67FA-4846-B092-F3E915A40A74}"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96E881-B0A3-40C2-AFE4-74E6B78F99D9}"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2055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8BEAD8-67FA-4846-B092-F3E915A40A74}" type="datetimeFigureOut">
              <a:rPr lang="en-US" smtClean="0"/>
              <a:t>6/24/2020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96E881-B0A3-40C2-AFE4-74E6B78F99D9}"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6389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8BEAD8-67FA-4846-B092-F3E915A40A74}" type="datetimeFigureOut">
              <a:rPr lang="en-US" smtClean="0"/>
              <a:t>6/24/2020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96E881-B0A3-40C2-AFE4-74E6B78F99D9}"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29625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8BEAD8-67FA-4846-B092-F3E915A40A74}" type="datetimeFigureOut">
              <a:rPr lang="en-US" smtClean="0"/>
              <a:t>6/24/2020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96E881-B0A3-40C2-AFE4-74E6B78F99D9}"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0950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8BEAD8-67FA-4846-B092-F3E915A40A74}" type="datetimeFigureOut">
              <a:rPr lang="en-US" smtClean="0"/>
              <a:t>6/24/2020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96E881-B0A3-40C2-AFE4-74E6B78F99D9}" type="slidenum">
              <a:rPr lang="en-US" smtClean="0"/>
              <a:t>‹#›</a:t>
            </a:fld>
            <a:endParaRPr lang="en-US"/>
          </a:p>
        </p:txBody>
      </p:sp>
    </p:spTree>
    <p:extLst>
      <p:ext uri="{BB962C8B-B14F-4D97-AF65-F5344CB8AC3E}">
        <p14:creationId xmlns:p14="http://schemas.microsoft.com/office/powerpoint/2010/main" val="3389716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8BEAD8-67FA-4846-B092-F3E915A40A74}" type="datetimeFigureOut">
              <a:rPr lang="en-US" smtClean="0"/>
              <a:t>6/24/2020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96E881-B0A3-40C2-AFE4-74E6B78F99D9}"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99031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C8BEAD8-67FA-4846-B092-F3E915A40A74}" type="datetimeFigureOut">
              <a:rPr lang="en-US" smtClean="0"/>
              <a:t>6/24/2020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2896E881-B0A3-40C2-AFE4-74E6B78F99D9}"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11318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8BEAD8-67FA-4846-B092-F3E915A40A74}"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96E881-B0A3-40C2-AFE4-74E6B78F99D9}"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6382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8BEAD8-67FA-4846-B092-F3E915A40A74}" type="datetimeFigureOut">
              <a:rPr lang="en-US" smtClean="0"/>
              <a:t>6/24/2020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96E881-B0A3-40C2-AFE4-74E6B78F99D9}"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69166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C8BEAD8-67FA-4846-B092-F3E915A40A74}" type="datetimeFigureOut">
              <a:rPr lang="en-US" smtClean="0"/>
              <a:t>6/24/2020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896E881-B0A3-40C2-AFE4-74E6B78F99D9}"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1708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benjerry.com/whats-new/2016/systemic-racism-is-real" TargetMode="External"/><Relationship Id="rId2" Type="http://schemas.openxmlformats.org/officeDocument/2006/relationships/hyperlink" Target="https://link.springer.com/chapter/10.1007/978-1-349-15168-4_4" TargetMode="External"/><Relationship Id="rId1" Type="http://schemas.openxmlformats.org/officeDocument/2006/relationships/slideLayout" Target="../slideLayouts/slideLayout2.xml"/><Relationship Id="rId5" Type="http://schemas.openxmlformats.org/officeDocument/2006/relationships/hyperlink" Target="https://www.medicalnewstoday.com/articles/racial-inequalities-in-covid-19-the-impact-on-black-communities#Making-sense-of-incomplete-data" TargetMode="External"/><Relationship Id="rId4" Type="http://schemas.openxmlformats.org/officeDocument/2006/relationships/hyperlink" Target="https://www.cnbc.com/2020/05/14/how-covid-19-exacerbated-americas-racial-health-disparities.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28655-77D6-4CBD-90B2-5C8D7C80C697}"/>
              </a:ext>
            </a:extLst>
          </p:cNvPr>
          <p:cNvSpPr>
            <a:spLocks noGrp="1"/>
          </p:cNvSpPr>
          <p:nvPr>
            <p:ph type="ctr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Racial Inequality in USA in the Wake of </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Covid-19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Pandemic</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A2C3D0E0-FA13-437A-B41E-07A739D2B96D}"/>
              </a:ext>
            </a:extLst>
          </p:cNvPr>
          <p:cNvSpPr>
            <a:spLocks noGrp="1"/>
          </p:cNvSpPr>
          <p:nvPr>
            <p:ph type="subTitle" idx="1"/>
          </p:nvPr>
        </p:nvSpPr>
        <p:spPr/>
        <p:txBody>
          <a:bodyPr>
            <a:normAutofit fontScale="77500" lnSpcReduction="20000"/>
          </a:bodyPr>
          <a:lstStyle/>
          <a:p>
            <a:pPr marL="0" marR="0" indent="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NICHELLE WATSON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AMU SOCI 498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6671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1D6A3-BF71-4A7A-B5A6-8345B5069E0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Introduction</a:t>
            </a:r>
            <a:endParaRPr lang="en-US" dirty="0"/>
          </a:p>
        </p:txBody>
      </p:sp>
      <p:sp>
        <p:nvSpPr>
          <p:cNvPr id="3" name="Content Placeholder 2">
            <a:extLst>
              <a:ext uri="{FF2B5EF4-FFF2-40B4-BE49-F238E27FC236}">
                <a16:creationId xmlns:a16="http://schemas.microsoft.com/office/drawing/2014/main" id="{DF99F92B-DA4E-45A2-B84B-A7045E3E9D2A}"/>
              </a:ext>
            </a:extLst>
          </p:cNvPr>
          <p:cNvSpPr>
            <a:spLocks noGrp="1"/>
          </p:cNvSpPr>
          <p:nvPr>
            <p:ph idx="1"/>
          </p:nvPr>
        </p:nvSpPr>
        <p:spPr/>
        <p:txBody>
          <a:bodyPr>
            <a:normAutofit fontScale="77500" lnSpcReduction="20000"/>
          </a:bodyPr>
          <a:lstStyle/>
          <a:p>
            <a:r>
              <a:rPr lang="en-US" sz="1800" dirty="0">
                <a:effectLst/>
                <a:latin typeface="Times New Roman" panose="02020603050405020304" pitchFamily="18" charset="0"/>
                <a:ea typeface="Calibri" panose="020F0502020204030204" pitchFamily="34" charset="0"/>
              </a:rPr>
              <a:t>The United Nations General Assembly overwhelmingly passed a declaration about human rights in 1948 (</a:t>
            </a:r>
            <a:r>
              <a:rPr lang="en-US" sz="1800" dirty="0" err="1">
                <a:effectLst/>
                <a:latin typeface="Times New Roman" panose="02020603050405020304" pitchFamily="18" charset="0"/>
                <a:ea typeface="Calibri" panose="020F0502020204030204" pitchFamily="34" charset="0"/>
              </a:rPr>
              <a:t>Danieli</a:t>
            </a:r>
            <a:r>
              <a:rPr lang="en-US" sz="1800" dirty="0">
                <a:effectLst/>
                <a:latin typeface="Times New Roman" panose="02020603050405020304" pitchFamily="18" charset="0"/>
                <a:ea typeface="Calibri" panose="020F0502020204030204" pitchFamily="34" charset="0"/>
              </a:rPr>
              <a:t> &amp; Dias 2018)</a:t>
            </a:r>
          </a:p>
          <a:p>
            <a:r>
              <a:rPr lang="en-US" sz="1800" dirty="0">
                <a:effectLst/>
                <a:latin typeface="Times New Roman" panose="02020603050405020304" pitchFamily="18" charset="0"/>
                <a:ea typeface="Calibri" panose="020F0502020204030204" pitchFamily="34" charset="0"/>
              </a:rPr>
              <a:t>All human beings are born free and equal in dignity and rights. They are endowed with reason and conscience and should act towards one another in a spirit of brotherhood.</a:t>
            </a:r>
          </a:p>
          <a:p>
            <a:r>
              <a:rPr lang="en-US" sz="1800" dirty="0">
                <a:effectLst/>
                <a:latin typeface="Times New Roman" panose="02020603050405020304" pitchFamily="18" charset="0"/>
                <a:ea typeface="Calibri" panose="020F0502020204030204" pitchFamily="34" charset="0"/>
              </a:rPr>
              <a:t>Racism in America dates back to the 16</a:t>
            </a:r>
            <a:r>
              <a:rPr lang="en-US" sz="1800" baseline="30000" dirty="0">
                <a:effectLst/>
                <a:latin typeface="Times New Roman" panose="02020603050405020304" pitchFamily="18" charset="0"/>
                <a:ea typeface="Calibri" panose="020F0502020204030204" pitchFamily="34" charset="0"/>
              </a:rPr>
              <a:t>th</a:t>
            </a:r>
            <a:r>
              <a:rPr lang="en-US" sz="1800" dirty="0">
                <a:effectLst/>
                <a:latin typeface="Times New Roman" panose="02020603050405020304" pitchFamily="18" charset="0"/>
                <a:ea typeface="Calibri" panose="020F0502020204030204" pitchFamily="34" charset="0"/>
              </a:rPr>
              <a:t> century, where millions of Africans were sourced from Africa to America via the famous transatlantic trade during the days of slavery (Murdock 2019 p42). </a:t>
            </a:r>
          </a:p>
          <a:p>
            <a:r>
              <a:rPr lang="en-US" sz="1800" dirty="0">
                <a:effectLst/>
                <a:latin typeface="Times New Roman" panose="02020603050405020304" pitchFamily="18" charset="0"/>
                <a:ea typeface="Calibri" panose="020F0502020204030204" pitchFamily="34" charset="0"/>
              </a:rPr>
              <a:t>The American system operated based on the functionalist theory, which perceives that in any given society, inequality is inevitable (Dillon 2020). </a:t>
            </a:r>
          </a:p>
          <a:p>
            <a:r>
              <a:rPr lang="en-US" sz="1800" dirty="0">
                <a:effectLst/>
                <a:latin typeface="Times New Roman" panose="02020603050405020304" pitchFamily="18" charset="0"/>
                <a:ea typeface="Calibri" panose="020F0502020204030204" pitchFamily="34" charset="0"/>
              </a:rPr>
              <a:t>Another sector that shows racism is the Healthcare sector (Bailey et al. 2017 p 1454). In this case, African Americans are the most affected. </a:t>
            </a:r>
          </a:p>
          <a:p>
            <a:r>
              <a:rPr lang="en-US" sz="1800" dirty="0">
                <a:effectLst/>
                <a:latin typeface="Times New Roman" panose="02020603050405020304" pitchFamily="18" charset="0"/>
                <a:ea typeface="Calibri" panose="020F0502020204030204" pitchFamily="34" charset="0"/>
              </a:rPr>
              <a:t>The most affected sector in the criminal justice system. Even though the black population is only 13% of the American population, they have a representation of 41% of the American prisoners (Bailey et al. 2017, p 1457). </a:t>
            </a:r>
            <a:endParaRPr lang="en-US" dirty="0"/>
          </a:p>
        </p:txBody>
      </p:sp>
    </p:spTree>
    <p:extLst>
      <p:ext uri="{BB962C8B-B14F-4D97-AF65-F5344CB8AC3E}">
        <p14:creationId xmlns:p14="http://schemas.microsoft.com/office/powerpoint/2010/main" val="4163711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5AD2F-287F-4F43-BC5B-540DC8AF9690}"/>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rPr>
              <a:t>The objective of the study</a:t>
            </a:r>
            <a:endParaRPr lang="en-US" dirty="0"/>
          </a:p>
        </p:txBody>
      </p:sp>
      <p:sp>
        <p:nvSpPr>
          <p:cNvPr id="3" name="Content Placeholder 2">
            <a:extLst>
              <a:ext uri="{FF2B5EF4-FFF2-40B4-BE49-F238E27FC236}">
                <a16:creationId xmlns:a16="http://schemas.microsoft.com/office/drawing/2014/main" id="{E24D01CD-5281-4A2B-8117-E69D06E7CE0C}"/>
              </a:ext>
            </a:extLst>
          </p:cNvPr>
          <p:cNvSpPr>
            <a:spLocks noGrp="1"/>
          </p:cNvSpPr>
          <p:nvPr>
            <p:ph idx="1"/>
          </p:nvPr>
        </p:nvSpPr>
        <p:spPr/>
        <p:txBody>
          <a:bodyPr/>
          <a:lstStyle/>
          <a:p>
            <a:r>
              <a:rPr lang="en-GB" sz="1800" dirty="0">
                <a:effectLst/>
                <a:latin typeface="Times New Roman" panose="02020603050405020304" pitchFamily="18" charset="0"/>
                <a:ea typeface="Calibri" panose="020F0502020204030204" pitchFamily="34" charset="0"/>
              </a:rPr>
              <a:t>The study aims at revealing how the people of colour, especially African Americans, are victims of racial inequality in the USA.</a:t>
            </a:r>
          </a:p>
          <a:p>
            <a:r>
              <a:rPr lang="en-GB" sz="1800" dirty="0">
                <a:effectLst/>
                <a:latin typeface="Times New Roman" panose="02020603050405020304" pitchFamily="18" charset="0"/>
                <a:ea typeface="Calibri" panose="020F0502020204030204" pitchFamily="34" charset="0"/>
              </a:rPr>
              <a:t>The study will bring out how blacks are the leading victims of social injustice and Healthcare inadequacy.</a:t>
            </a:r>
          </a:p>
          <a:p>
            <a:r>
              <a:rPr lang="en-GB" sz="1800" dirty="0">
                <a:effectLst/>
                <a:latin typeface="Times New Roman" panose="02020603050405020304" pitchFamily="18" charset="0"/>
                <a:ea typeface="Calibri" panose="020F0502020204030204" pitchFamily="34" charset="0"/>
              </a:rPr>
              <a:t>The data will also be analysed based on quantitative and qualitative methods of analysis.</a:t>
            </a:r>
          </a:p>
          <a:p>
            <a:r>
              <a:rPr lang="en-GB" sz="1800" dirty="0">
                <a:effectLst/>
                <a:latin typeface="Times New Roman" panose="02020603050405020304" pitchFamily="18" charset="0"/>
                <a:ea typeface="Calibri" panose="020F0502020204030204" pitchFamily="34" charset="0"/>
              </a:rPr>
              <a:t>The study will employ the conflict theory perspective in addressing racial inequality in the USA (Dillon 2020). </a:t>
            </a:r>
            <a:endParaRPr lang="en-US" dirty="0"/>
          </a:p>
        </p:txBody>
      </p:sp>
    </p:spTree>
    <p:extLst>
      <p:ext uri="{BB962C8B-B14F-4D97-AF65-F5344CB8AC3E}">
        <p14:creationId xmlns:p14="http://schemas.microsoft.com/office/powerpoint/2010/main" val="3458667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3E0E5-D558-437D-978E-63BA219116E2}"/>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rPr>
              <a:t>Statement of the problem</a:t>
            </a:r>
            <a:endParaRPr lang="en-US" dirty="0"/>
          </a:p>
        </p:txBody>
      </p:sp>
      <p:sp>
        <p:nvSpPr>
          <p:cNvPr id="3" name="Content Placeholder 2">
            <a:extLst>
              <a:ext uri="{FF2B5EF4-FFF2-40B4-BE49-F238E27FC236}">
                <a16:creationId xmlns:a16="http://schemas.microsoft.com/office/drawing/2014/main" id="{544C58C9-46D8-4120-A1AD-9D039A27491D}"/>
              </a:ext>
            </a:extLst>
          </p:cNvPr>
          <p:cNvSpPr>
            <a:spLocks noGrp="1"/>
          </p:cNvSpPr>
          <p:nvPr>
            <p:ph idx="1"/>
          </p:nvPr>
        </p:nvSpPr>
        <p:spPr/>
        <p:txBody>
          <a:bodyPr/>
          <a:lstStyle/>
          <a:p>
            <a:r>
              <a:rPr lang="en-GB" sz="1800" dirty="0">
                <a:effectLst/>
                <a:latin typeface="Times New Roman" panose="02020603050405020304" pitchFamily="18" charset="0"/>
                <a:ea typeface="Calibri" panose="020F0502020204030204" pitchFamily="34" charset="0"/>
              </a:rPr>
              <a:t>Racial inequality has been a social problem ever since the creation of America.</a:t>
            </a:r>
          </a:p>
          <a:p>
            <a:r>
              <a:rPr lang="en-GB" sz="1800" dirty="0">
                <a:latin typeface="Times New Roman" panose="02020603050405020304" pitchFamily="18" charset="0"/>
                <a:ea typeface="Calibri" panose="020F0502020204030204" pitchFamily="34" charset="0"/>
              </a:rPr>
              <a:t>T</a:t>
            </a:r>
            <a:r>
              <a:rPr lang="en-GB" sz="1800" dirty="0">
                <a:effectLst/>
                <a:latin typeface="Times New Roman" panose="02020603050405020304" pitchFamily="18" charset="0"/>
                <a:ea typeface="Calibri" panose="020F0502020204030204" pitchFamily="34" charset="0"/>
              </a:rPr>
              <a:t>he cold killing of George Floyd last month revealed how the menace of racial inequality still exists within us (Thorp 2020). </a:t>
            </a:r>
          </a:p>
          <a:p>
            <a:r>
              <a:rPr lang="en-GB" sz="1800" dirty="0">
                <a:effectLst/>
                <a:latin typeface="Times New Roman" panose="02020603050405020304" pitchFamily="18" charset="0"/>
                <a:ea typeface="Calibri" panose="020F0502020204030204" pitchFamily="34" charset="0"/>
              </a:rPr>
              <a:t>The pandemic has shown that African Americans and other people of colour are still vulnerable not only to injustices but also to other social phenomena like poor Healthcare</a:t>
            </a:r>
            <a:endParaRPr lang="en-US" dirty="0"/>
          </a:p>
        </p:txBody>
      </p:sp>
    </p:spTree>
    <p:extLst>
      <p:ext uri="{BB962C8B-B14F-4D97-AF65-F5344CB8AC3E}">
        <p14:creationId xmlns:p14="http://schemas.microsoft.com/office/powerpoint/2010/main" val="2298668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AFE4A-C75E-4AD9-90D6-5005026A1C7A}"/>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Purpose and significance of study.</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E2F9587-31B9-4C57-B052-94E50BAF1B17}"/>
              </a:ext>
            </a:extLst>
          </p:cNvPr>
          <p:cNvSpPr>
            <a:spLocks noGrp="1"/>
          </p:cNvSpPr>
          <p:nvPr>
            <p:ph idx="1"/>
          </p:nvPr>
        </p:nvSpPr>
        <p:spPr/>
        <p:txBody>
          <a:bodyPr/>
          <a:lstStyle/>
          <a:p>
            <a:r>
              <a:rPr lang="en-GB" sz="1800" dirty="0">
                <a:effectLst/>
                <a:latin typeface="Times New Roman" panose="02020603050405020304" pitchFamily="18" charset="0"/>
                <a:ea typeface="Calibri" panose="020F0502020204030204" pitchFamily="34" charset="0"/>
              </a:rPr>
              <a:t>The study is purposed to use sociological dimensions to explain how racial inequality is still deeply rooted in the USA.</a:t>
            </a:r>
          </a:p>
          <a:p>
            <a:r>
              <a:rPr lang="en-GB" sz="1800" dirty="0">
                <a:effectLst/>
                <a:latin typeface="Times New Roman" panose="02020603050405020304" pitchFamily="18" charset="0"/>
                <a:ea typeface="Calibri" panose="020F0502020204030204" pitchFamily="34" charset="0"/>
              </a:rPr>
              <a:t>The paper will also provide insights into the ways of addressing and resolving racial inequality.</a:t>
            </a:r>
          </a:p>
          <a:p>
            <a:r>
              <a:rPr lang="en-GB" sz="1800" dirty="0">
                <a:effectLst/>
                <a:latin typeface="Times New Roman" panose="02020603050405020304" pitchFamily="18" charset="0"/>
                <a:ea typeface="Calibri" panose="020F0502020204030204" pitchFamily="34" charset="0"/>
              </a:rPr>
              <a:t>To echo the point of racial inequality, the study will fuse the discriminatory incidences that African Americans have faced and continue to meet during these trying moments of the Covid-19   pandemic by considering Healthcare provisions</a:t>
            </a:r>
          </a:p>
          <a:p>
            <a:r>
              <a:rPr lang="en-GB" sz="1800" dirty="0">
                <a:effectLst/>
                <a:latin typeface="Times New Roman" panose="02020603050405020304" pitchFamily="18" charset="0"/>
                <a:ea typeface="Calibri" panose="020F0502020204030204" pitchFamily="34" charset="0"/>
              </a:rPr>
              <a:t>The study will help Americans and the global community to understand how racial inequality still exists amongst people and the need to end the menace.</a:t>
            </a:r>
            <a:endParaRPr lang="en-US" dirty="0"/>
          </a:p>
        </p:txBody>
      </p:sp>
    </p:spTree>
    <p:extLst>
      <p:ext uri="{BB962C8B-B14F-4D97-AF65-F5344CB8AC3E}">
        <p14:creationId xmlns:p14="http://schemas.microsoft.com/office/powerpoint/2010/main" val="1182166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6705B-6464-465C-8036-938C7C9BDCE7}"/>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Research questions and methodologies.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764E55F-341B-47EA-A98E-B87C786E53CD}"/>
              </a:ext>
            </a:extLst>
          </p:cNvPr>
          <p:cNvSpPr>
            <a:spLocks noGrp="1"/>
          </p:cNvSpPr>
          <p:nvPr>
            <p:ph idx="1"/>
          </p:nvPr>
        </p:nvSpPr>
        <p:spPr/>
        <p:txBody>
          <a:bodyPr>
            <a:normAutofit fontScale="85000" lnSpcReduction="10000"/>
          </a:bodyPr>
          <a:lstStyle/>
          <a:p>
            <a:pPr marL="342900" marR="0" lvl="0" indent="-342900" algn="just">
              <a:lnSpc>
                <a:spcPct val="200000"/>
              </a:lnSpc>
              <a:spcBef>
                <a:spcPts val="0"/>
              </a:spcBef>
              <a:spcAft>
                <a:spcPts val="0"/>
              </a:spcAft>
              <a:buFont typeface="Symbol" panose="05050102010706020507" pitchFamily="18" charset="2"/>
              <a:buChar char=""/>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What are the current incidences of racial inequality in the USA?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200000"/>
              </a:lnSpc>
              <a:spcBef>
                <a:spcPts val="0"/>
              </a:spcBef>
              <a:spcAft>
                <a:spcPts val="0"/>
              </a:spcAft>
              <a:buFont typeface="Symbol" panose="05050102010706020507" pitchFamily="18" charset="2"/>
              <a:buChar char=""/>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To what extend has the government and the Black Lives Matter movement suppressed racial inequalities?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200000"/>
              </a:lnSpc>
              <a:spcBef>
                <a:spcPts val="0"/>
              </a:spcBef>
              <a:spcAft>
                <a:spcPts val="0"/>
              </a:spcAft>
              <a:buFont typeface="Symbol" panose="05050102010706020507" pitchFamily="18" charset="2"/>
              <a:buChar char=""/>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Which are the possible panaceas to suppressing racial inequality?</a:t>
            </a:r>
          </a:p>
          <a:p>
            <a:pPr marL="342900" marR="0" lvl="0" indent="-342900" algn="just">
              <a:lnSpc>
                <a:spcPct val="200000"/>
              </a:lnSpc>
              <a:spcBef>
                <a:spcPts val="0"/>
              </a:spcBef>
              <a:spcAft>
                <a:spcPts val="0"/>
              </a:spcAft>
              <a:buFont typeface="Symbol" panose="05050102010706020507" pitchFamily="18" charset="2"/>
              <a:buChar char=""/>
            </a:pPr>
            <a:r>
              <a:rPr lang="en-GB" sz="1800" dirty="0">
                <a:latin typeface="Times New Roman" panose="02020603050405020304" pitchFamily="18" charset="0"/>
                <a:ea typeface="Calibri" panose="020F0502020204030204" pitchFamily="34" charset="0"/>
              </a:rPr>
              <a:t>T</a:t>
            </a:r>
            <a:r>
              <a:rPr lang="en-GB" sz="1800" dirty="0">
                <a:effectLst/>
                <a:latin typeface="Times New Roman" panose="02020603050405020304" pitchFamily="18" charset="0"/>
                <a:ea typeface="Calibri" panose="020F0502020204030204" pitchFamily="34" charset="0"/>
              </a:rPr>
              <a:t>he research used secondary data analysis in its quest to obtain valid and reliable information about racial inequality in the United States of America and the racial malpractices being witnessed in the USA during the pandemic.</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200000"/>
              </a:lnSpc>
              <a:spcBef>
                <a:spcPts val="0"/>
              </a:spcBef>
              <a:spcAft>
                <a:spcPts val="0"/>
              </a:spcAft>
              <a:buFont typeface="Symbol" panose="05050102010706020507" pitchFamily="18" charset="2"/>
              <a:buChar char=""/>
            </a:pPr>
            <a:r>
              <a:rPr lang="en-GB" sz="1800" dirty="0">
                <a:effectLst/>
                <a:latin typeface="Times New Roman" panose="02020603050405020304" pitchFamily="18" charset="0"/>
                <a:ea typeface="Calibri" panose="020F0502020204030204" pitchFamily="34" charset="0"/>
              </a:rPr>
              <a:t>Textual publications that were considered were those that were published between 2017 and 2020.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849631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55E0-BF81-4436-99B3-B84602989BEC}"/>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The killing of George Floyd</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139184B-F913-415D-B8E4-E54DCF8C8E9E}"/>
              </a:ext>
            </a:extLst>
          </p:cNvPr>
          <p:cNvSpPr>
            <a:spLocks noGrp="1"/>
          </p:cNvSpPr>
          <p:nvPr>
            <p:ph idx="1"/>
          </p:nvPr>
        </p:nvSpPr>
        <p:spPr/>
        <p:txBody>
          <a:bodyPr/>
          <a:lstStyle/>
          <a:p>
            <a:r>
              <a:rPr lang="en-GB" sz="1800" dirty="0">
                <a:effectLst/>
                <a:latin typeface="Times New Roman" panose="02020603050405020304" pitchFamily="18" charset="0"/>
                <a:ea typeface="Calibri" panose="020F0502020204030204" pitchFamily="34" charset="0"/>
              </a:rPr>
              <a:t>One of the significant incidences that surprised not only Americans but also the global community is the brutal killing of George Floyd (Thorp 2020).</a:t>
            </a:r>
          </a:p>
          <a:p>
            <a:r>
              <a:rPr lang="en-GB" sz="1800" dirty="0">
                <a:effectLst/>
                <a:latin typeface="Times New Roman" panose="02020603050405020304" pitchFamily="18" charset="0"/>
                <a:ea typeface="Calibri" panose="020F0502020204030204" pitchFamily="34" charset="0"/>
              </a:rPr>
              <a:t>The onlookers persuaded the officer to stop the act, but their plea fell on deaf ears even though Floyd kept on reminding him that he could not breathe properly.</a:t>
            </a:r>
          </a:p>
          <a:p>
            <a:r>
              <a:rPr lang="en-GB" sz="1800" dirty="0">
                <a:effectLst/>
                <a:latin typeface="Times New Roman" panose="02020603050405020304" pitchFamily="18" charset="0"/>
                <a:ea typeface="Calibri" panose="020F0502020204030204" pitchFamily="34" charset="0"/>
              </a:rPr>
              <a:t>Autopsies results concluded that he died of cardiopulmonary arrest.</a:t>
            </a:r>
          </a:p>
          <a:p>
            <a:r>
              <a:rPr lang="en-GB" sz="1800" dirty="0">
                <a:effectLst/>
                <a:latin typeface="Times New Roman" panose="02020603050405020304" pitchFamily="18" charset="0"/>
                <a:ea typeface="Calibri" panose="020F0502020204030204" pitchFamily="34" charset="0"/>
              </a:rPr>
              <a:t>The government responded, whereby the Minneapolis police department fired the four officers.</a:t>
            </a:r>
          </a:p>
          <a:p>
            <a:r>
              <a:rPr lang="en-GB" sz="1800" dirty="0">
                <a:effectLst/>
                <a:latin typeface="Times New Roman" panose="02020603050405020304" pitchFamily="18" charset="0"/>
                <a:ea typeface="Calibri" panose="020F0502020204030204" pitchFamily="34" charset="0"/>
              </a:rPr>
              <a:t>They were later charged where Chauvin was charged with second-degree murder and second –degree manslaughter.</a:t>
            </a:r>
            <a:endParaRPr lang="en-US" dirty="0"/>
          </a:p>
        </p:txBody>
      </p:sp>
    </p:spTree>
    <p:extLst>
      <p:ext uri="{BB962C8B-B14F-4D97-AF65-F5344CB8AC3E}">
        <p14:creationId xmlns:p14="http://schemas.microsoft.com/office/powerpoint/2010/main" val="2686360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067A-1226-4200-A4EC-C4B0C37BAD4A}"/>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rPr>
              <a:t>Improper Healthcare for African Americans.</a:t>
            </a:r>
            <a:endParaRPr lang="en-US" dirty="0"/>
          </a:p>
        </p:txBody>
      </p:sp>
      <p:sp>
        <p:nvSpPr>
          <p:cNvPr id="3" name="Content Placeholder 2">
            <a:extLst>
              <a:ext uri="{FF2B5EF4-FFF2-40B4-BE49-F238E27FC236}">
                <a16:creationId xmlns:a16="http://schemas.microsoft.com/office/drawing/2014/main" id="{2B7827A7-EBC9-4E45-8895-6E2670BB5533}"/>
              </a:ext>
            </a:extLst>
          </p:cNvPr>
          <p:cNvSpPr>
            <a:spLocks noGrp="1"/>
          </p:cNvSpPr>
          <p:nvPr>
            <p:ph idx="1"/>
          </p:nvPr>
        </p:nvSpPr>
        <p:spPr/>
        <p:txBody>
          <a:bodyPr>
            <a:normAutofit fontScale="85000" lnSpcReduction="10000"/>
          </a:bodyPr>
          <a:lstStyle/>
          <a:p>
            <a:r>
              <a:rPr lang="en-GB" sz="1800" dirty="0">
                <a:effectLst/>
                <a:latin typeface="Times New Roman" panose="02020603050405020304" pitchFamily="18" charset="0"/>
                <a:ea typeface="Calibri" panose="020F0502020204030204" pitchFamily="34" charset="0"/>
              </a:rPr>
              <a:t>Another issue that has come to the fore during this trying moment of Covid-19 is improper Healthcare for African Americans.</a:t>
            </a:r>
          </a:p>
          <a:p>
            <a:r>
              <a:rPr lang="en-GB" sz="1800" dirty="0">
                <a:effectLst/>
                <a:latin typeface="Times New Roman" panose="02020603050405020304" pitchFamily="18" charset="0"/>
                <a:ea typeface="Calibri" panose="020F0502020204030204" pitchFamily="34" charset="0"/>
              </a:rPr>
              <a:t>The rate is at a roof high when compared to the African American segment in the population.</a:t>
            </a:r>
          </a:p>
          <a:p>
            <a:r>
              <a:rPr lang="en-GB" sz="1800" dirty="0">
                <a:effectLst/>
                <a:latin typeface="Times New Roman" panose="02020603050405020304" pitchFamily="18" charset="0"/>
                <a:ea typeface="Calibri" panose="020F0502020204030204" pitchFamily="34" charset="0"/>
              </a:rPr>
              <a:t>Black Americans are more than three times prone to succumbing to  compared to white Americans, while the Latinos were twice more likely to die of the pandemic as compared to the whites (Devakumar et al. 2020).</a:t>
            </a:r>
          </a:p>
          <a:p>
            <a:r>
              <a:rPr lang="en-GB" sz="1800" dirty="0">
                <a:effectLst/>
                <a:latin typeface="Times New Roman" panose="02020603050405020304" pitchFamily="18" charset="0"/>
                <a:ea typeface="Calibri" panose="020F0502020204030204" pitchFamily="34" charset="0"/>
              </a:rPr>
              <a:t>A close calculation reveals that their mortality rate is double their population representation. </a:t>
            </a:r>
          </a:p>
          <a:p>
            <a:r>
              <a:rPr lang="en-GB" sz="1800" dirty="0">
                <a:effectLst/>
                <a:latin typeface="Times New Roman" panose="02020603050405020304" pitchFamily="18" charset="0"/>
                <a:ea typeface="Calibri" panose="020F0502020204030204" pitchFamily="34" charset="0"/>
              </a:rPr>
              <a:t>Also, as by 2017, only 54% of African Americans have private health insurance as compared to 76% of whites.</a:t>
            </a:r>
          </a:p>
          <a:p>
            <a:r>
              <a:rPr lang="en-GB" sz="1800" dirty="0">
                <a:effectLst/>
                <a:latin typeface="Times New Roman" panose="02020603050405020304" pitchFamily="18" charset="0"/>
                <a:ea typeface="Calibri" panose="020F0502020204030204" pitchFamily="34" charset="0"/>
              </a:rPr>
              <a:t>On May 4, 2020, The Guardian exposed how Deborah Gatewood (a black nurse in Detroit hospital) died of Covid-19 after doctors denied her treatment four times. </a:t>
            </a:r>
            <a:endParaRPr lang="en-US" dirty="0"/>
          </a:p>
        </p:txBody>
      </p:sp>
    </p:spTree>
    <p:extLst>
      <p:ext uri="{BB962C8B-B14F-4D97-AF65-F5344CB8AC3E}">
        <p14:creationId xmlns:p14="http://schemas.microsoft.com/office/powerpoint/2010/main" val="917441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E96C7-38E5-4EE8-882B-7DF403C080C9}"/>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rPr>
              <a:t>Discussion</a:t>
            </a:r>
            <a:endParaRPr lang="en-US" dirty="0"/>
          </a:p>
        </p:txBody>
      </p:sp>
      <p:sp>
        <p:nvSpPr>
          <p:cNvPr id="3" name="Content Placeholder 2">
            <a:extLst>
              <a:ext uri="{FF2B5EF4-FFF2-40B4-BE49-F238E27FC236}">
                <a16:creationId xmlns:a16="http://schemas.microsoft.com/office/drawing/2014/main" id="{9995BE9A-E71D-48B8-99E1-6A39647F4A0F}"/>
              </a:ext>
            </a:extLst>
          </p:cNvPr>
          <p:cNvSpPr>
            <a:spLocks noGrp="1"/>
          </p:cNvSpPr>
          <p:nvPr>
            <p:ph idx="1"/>
          </p:nvPr>
        </p:nvSpPr>
        <p:spPr/>
        <p:txBody>
          <a:bodyPr>
            <a:normAutofit fontScale="92500" lnSpcReduction="10000"/>
          </a:bodyPr>
          <a:lstStyle/>
          <a:p>
            <a:r>
              <a:rPr lang="en-GB" sz="1800" dirty="0">
                <a:effectLst/>
                <a:latin typeface="Times New Roman" panose="02020603050405020304" pitchFamily="18" charset="0"/>
                <a:ea typeface="Calibri" panose="020F0502020204030204" pitchFamily="34" charset="0"/>
              </a:rPr>
              <a:t>Thorough research on justice and Healthcare provision revealed that racial bias is still a monster that the USA needs to deal with.</a:t>
            </a:r>
          </a:p>
          <a:p>
            <a:r>
              <a:rPr lang="en-GB" sz="1800" dirty="0">
                <a:effectLst/>
                <a:latin typeface="Times New Roman" panose="02020603050405020304" pitchFamily="18" charset="0"/>
                <a:ea typeface="Calibri" panose="020F0502020204030204" pitchFamily="34" charset="0"/>
              </a:rPr>
              <a:t>The killing of George Floyd is a clear revelation that a segment of the American whites still believe in the functionalist theory, which holds that superior races will always oppress the perceived inferior ones (Dillon 2020).</a:t>
            </a:r>
          </a:p>
          <a:p>
            <a:r>
              <a:rPr lang="en-GB" sz="1800" dirty="0">
                <a:effectLst/>
                <a:latin typeface="Times New Roman" panose="02020603050405020304" pitchFamily="18" charset="0"/>
                <a:ea typeface="Calibri" panose="020F0502020204030204" pitchFamily="34" charset="0"/>
              </a:rPr>
              <a:t>The actions of the four Minneapolis officers also reveal that they don’t fear the system for they perceive it to be theirs.</a:t>
            </a:r>
          </a:p>
          <a:p>
            <a:r>
              <a:rPr lang="en-GB" sz="1800" dirty="0">
                <a:effectLst/>
                <a:latin typeface="Times New Roman" panose="02020603050405020304" pitchFamily="18" charset="0"/>
                <a:ea typeface="Calibri" panose="020F0502020204030204" pitchFamily="34" charset="0"/>
              </a:rPr>
              <a:t>The Black Lives Matter movement has emerged to be instrumental in safeguarding the interests of African Americans, including the people of colour (Vaughn &amp; Amonoo 2020). </a:t>
            </a:r>
          </a:p>
          <a:p>
            <a:r>
              <a:rPr lang="en-GB" sz="1800" dirty="0">
                <a:effectLst/>
                <a:latin typeface="Times New Roman" panose="02020603050405020304" pitchFamily="18" charset="0"/>
                <a:ea typeface="Calibri" panose="020F0502020204030204" pitchFamily="34" charset="0"/>
              </a:rPr>
              <a:t>The worrying fact is that even the practicing black nurses are victims too</a:t>
            </a:r>
            <a:endParaRPr lang="en-US" dirty="0"/>
          </a:p>
        </p:txBody>
      </p:sp>
    </p:spTree>
    <p:extLst>
      <p:ext uri="{BB962C8B-B14F-4D97-AF65-F5344CB8AC3E}">
        <p14:creationId xmlns:p14="http://schemas.microsoft.com/office/powerpoint/2010/main" val="1295274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2CE80-388F-4C92-8693-E3427D8CB72B}"/>
              </a:ext>
            </a:extLst>
          </p:cNvPr>
          <p:cNvSpPr>
            <a:spLocks noGrp="1"/>
          </p:cNvSpPr>
          <p:nvPr>
            <p:ph type="title"/>
          </p:nvPr>
        </p:nvSpPr>
        <p:spPr/>
        <p:txBody>
          <a:bodyPr/>
          <a:lstStyle/>
          <a:p>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Recommendations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B545392-14D0-47EF-9323-71039D931E99}"/>
              </a:ext>
            </a:extLst>
          </p:cNvPr>
          <p:cNvSpPr>
            <a:spLocks noGrp="1"/>
          </p:cNvSpPr>
          <p:nvPr>
            <p:ph idx="1"/>
          </p:nvPr>
        </p:nvSpPr>
        <p:spPr/>
        <p:txBody>
          <a:bodyPr>
            <a:normAutofit fontScale="92500" lnSpcReduction="20000"/>
          </a:bodyPr>
          <a:lstStyle/>
          <a:p>
            <a:r>
              <a:rPr lang="en-GB" sz="1800" dirty="0">
                <a:effectLst/>
                <a:latin typeface="Times New Roman" panose="02020603050405020304" pitchFamily="18" charset="0"/>
                <a:ea typeface="Calibri" panose="020F0502020204030204" pitchFamily="34" charset="0"/>
              </a:rPr>
              <a:t>It is crystal clear that racial inequality persists on the American soil despite efforts to erase it.</a:t>
            </a:r>
          </a:p>
          <a:p>
            <a:r>
              <a:rPr lang="en-GB" sz="1800" dirty="0">
                <a:effectLst/>
                <a:latin typeface="Times New Roman" panose="02020603050405020304" pitchFamily="18" charset="0"/>
                <a:ea typeface="Calibri" panose="020F0502020204030204" pitchFamily="34" charset="0"/>
              </a:rPr>
              <a:t>Equality impact assessments need to be performed to identify and eliminate the potential and actual impacts of state policies.</a:t>
            </a:r>
          </a:p>
          <a:p>
            <a:r>
              <a:rPr lang="en-GB" sz="1800" dirty="0">
                <a:effectLst/>
                <a:latin typeface="Times New Roman" panose="02020603050405020304" pitchFamily="18" charset="0"/>
                <a:ea typeface="Calibri" panose="020F0502020204030204" pitchFamily="34" charset="0"/>
              </a:rPr>
              <a:t>The policies and programs need to accommodate the varied needs of the diverse groups and the minority.</a:t>
            </a:r>
          </a:p>
          <a:p>
            <a:r>
              <a:rPr lang="en-GB" sz="1800" dirty="0">
                <a:effectLst/>
                <a:latin typeface="Times New Roman" panose="02020603050405020304" pitchFamily="18" charset="0"/>
                <a:ea typeface="Calibri" panose="020F0502020204030204" pitchFamily="34" charset="0"/>
              </a:rPr>
              <a:t>The federal government, together will all American states, should uniformly deny such cases bail (Lum &amp; Baiocchi 2017 p 40).</a:t>
            </a:r>
          </a:p>
          <a:p>
            <a:r>
              <a:rPr lang="en-GB" sz="1800" dirty="0">
                <a:effectLst/>
                <a:latin typeface="Times New Roman" panose="02020603050405020304" pitchFamily="18" charset="0"/>
                <a:ea typeface="Calibri" panose="020F0502020204030204" pitchFamily="34" charset="0"/>
              </a:rPr>
              <a:t>The research recommends that people embrace the use of the digital arena  for instance social media.</a:t>
            </a:r>
          </a:p>
          <a:p>
            <a:r>
              <a:rPr lang="en-GB" sz="1800" dirty="0">
                <a:effectLst/>
                <a:latin typeface="Times New Roman" panose="02020603050405020304" pitchFamily="18" charset="0"/>
                <a:ea typeface="Calibri" panose="020F0502020204030204" pitchFamily="34" charset="0"/>
              </a:rPr>
              <a:t>the minimum wage needs to be increased to enable such minority groups to access better education and even Healthcare (Muller 2017).</a:t>
            </a:r>
          </a:p>
          <a:p>
            <a:r>
              <a:rPr lang="en-GB" sz="1800" dirty="0">
                <a:effectLst/>
                <a:latin typeface="Times New Roman" panose="02020603050405020304" pitchFamily="18" charset="0"/>
                <a:ea typeface="Calibri" panose="020F0502020204030204" pitchFamily="34" charset="0"/>
              </a:rPr>
              <a:t>Healthcare providers need to implement standard protocols according to the CDC guidelines.</a:t>
            </a:r>
            <a:endParaRPr lang="en-US" dirty="0"/>
          </a:p>
        </p:txBody>
      </p:sp>
    </p:spTree>
    <p:extLst>
      <p:ext uri="{BB962C8B-B14F-4D97-AF65-F5344CB8AC3E}">
        <p14:creationId xmlns:p14="http://schemas.microsoft.com/office/powerpoint/2010/main" val="73745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46A5-CABE-4B45-BAA1-F74B91B0894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7C84F699-B32F-406F-8615-37C5AD72C8BA}"/>
              </a:ext>
            </a:extLst>
          </p:cNvPr>
          <p:cNvSpPr>
            <a:spLocks noGrp="1"/>
          </p:cNvSpPr>
          <p:nvPr>
            <p:ph idx="1"/>
          </p:nvPr>
        </p:nvSpPr>
        <p:spPr/>
        <p:txBody>
          <a:bodyPr>
            <a:normAutofit fontScale="85000" lnSpcReduction="20000"/>
          </a:bodyPr>
          <a:lstStyle/>
          <a:p>
            <a:r>
              <a:rPr lang="en-GB" sz="1800" dirty="0">
                <a:effectLst/>
                <a:latin typeface="Times New Roman" panose="02020603050405020304" pitchFamily="18" charset="0"/>
                <a:ea typeface="Calibri" panose="020F0502020204030204" pitchFamily="34" charset="0"/>
              </a:rPr>
              <a:t>The vice stemmed from the Era of slavery when Africans were sourced from Africa to work in plantations and households in Southern America.</a:t>
            </a:r>
          </a:p>
          <a:p>
            <a:r>
              <a:rPr lang="en-GB" sz="1800" dirty="0">
                <a:effectLst/>
                <a:latin typeface="Times New Roman" panose="02020603050405020304" pitchFamily="18" charset="0"/>
                <a:ea typeface="Calibri" panose="020F0502020204030204" pitchFamily="34" charset="0"/>
              </a:rPr>
              <a:t>The vice was fought fiercely by opponents of injustices, for instance, Malcolm X and Harriet Tubman.</a:t>
            </a:r>
          </a:p>
          <a:p>
            <a:r>
              <a:rPr lang="en-GB" sz="1800" dirty="0">
                <a:effectLst/>
                <a:latin typeface="Times New Roman" panose="02020603050405020304" pitchFamily="18" charset="0"/>
                <a:ea typeface="Calibri" panose="020F0502020204030204" pitchFamily="34" charset="0"/>
              </a:rPr>
              <a:t>The recent killing of George Floyd by the four former white police officers from Minneapolis is a true testimony that African Americans are an endangered race (Thorp 2020). </a:t>
            </a:r>
          </a:p>
          <a:p>
            <a:r>
              <a:rPr lang="en-GB" sz="1800" dirty="0">
                <a:effectLst/>
                <a:latin typeface="Times New Roman" panose="02020603050405020304" pitchFamily="18" charset="0"/>
                <a:ea typeface="Calibri" panose="020F0502020204030204" pitchFamily="34" charset="0"/>
              </a:rPr>
              <a:t>The onset of the Covid -19 pandemic has made a useful revelation that the disparities in the acquisition of Healthcare are still a milestone in the USA.</a:t>
            </a:r>
          </a:p>
          <a:p>
            <a:r>
              <a:rPr lang="en-GB" sz="1800" dirty="0">
                <a:effectLst/>
                <a:latin typeface="Times New Roman" panose="02020603050405020304" pitchFamily="18" charset="0"/>
                <a:ea typeface="Calibri" panose="020F0502020204030204" pitchFamily="34" charset="0"/>
              </a:rPr>
              <a:t>To end brutal killings and improve Healthcare, there is a need for the government to carry out an equality impact assessment to monitor the progress on service provision and address the gaps.</a:t>
            </a:r>
          </a:p>
          <a:p>
            <a:r>
              <a:rPr lang="en-GB" sz="1800" dirty="0">
                <a:effectLst/>
                <a:latin typeface="Times New Roman" panose="02020603050405020304" pitchFamily="18" charset="0"/>
                <a:ea typeface="Calibri" panose="020F0502020204030204" pitchFamily="34" charset="0"/>
                <a:cs typeface="Times New Roman" panose="02020603050405020304" pitchFamily="18" charset="0"/>
              </a:rPr>
              <a:t>people need to support racial justice movements and even embrace the use of social media platforms to speed up the sharing of information about racial justice and injustice.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22315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D5D9C-9074-48E7-BC9E-D487C8F51B8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E3EADF25-1168-4EE7-A796-13E991666C33}"/>
              </a:ext>
            </a:extLst>
          </p:cNvPr>
          <p:cNvSpPr>
            <a:spLocks noGrp="1"/>
          </p:cNvSpPr>
          <p:nvPr>
            <p:ph idx="1"/>
          </p:nvPr>
        </p:nvSpPr>
        <p:spPr/>
        <p:txBody>
          <a:bodyPr>
            <a:normAutofit fontScale="70000" lnSpcReduction="20000"/>
          </a:bodyPr>
          <a:lstStyle/>
          <a:p>
            <a:pPr marL="498475" marR="0" indent="-498475" algn="just">
              <a:lnSpc>
                <a:spcPct val="200000"/>
              </a:lnSpc>
              <a:spcBef>
                <a:spcPts val="0"/>
              </a:spcBef>
              <a:spcAft>
                <a:spcPts val="0"/>
              </a:spcAft>
            </a:pP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Agozino</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B. (2018). Black lives matter; otherwise, all lives do not matter.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African Journal of Criminology and Justice Studies: AJCJS</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11</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I-XI.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98475" marR="0" indent="-498475"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Bailey, Z. D., Krieger, N.,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Agénor</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Graves, J., Linos, N., &amp; Bassett, M. T. (2017). Structural racism and health inequities in the USA: evidence and interventions.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Lancet</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389</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(10077), 1453-1463.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98475" marR="0" indent="-498475" algn="just">
              <a:lnSpc>
                <a:spcPct val="200000"/>
              </a:lnSpc>
              <a:spcBef>
                <a:spcPts val="0"/>
              </a:spcBef>
              <a:spcAft>
                <a:spcPts val="0"/>
              </a:spcAft>
            </a:pP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Danieli</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Y.,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Stamatopoulou</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 &amp; Dias, C. (2018).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universal declaration of human rights: Fifty years and beyond</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Routledge.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Devakumar, D.,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Selvarajah</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Shannon, G.,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Muraya</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K.,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Lasoye</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Corona, S., ... &amp;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Achiume</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 T. (2020). Racism, the public health crisis we can no longer ignore.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Lancet (London, England)</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Dickman, S. L., Himmelstein, D. U., &amp;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Woolhandler</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(2017). Inequality and the healthcare system in the USA.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Lancet</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389</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(10077), 1431-1441.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93111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05D68-F827-4760-AE03-5758F61F724E}"/>
              </a:ext>
            </a:extLst>
          </p:cNvPr>
          <p:cNvSpPr>
            <a:spLocks noGrp="1"/>
          </p:cNvSpPr>
          <p:nvPr>
            <p:ph type="title"/>
          </p:nvPr>
        </p:nvSpPr>
        <p:spPr/>
        <p:txBody>
          <a:bodyPr/>
          <a:lstStyle/>
          <a:p>
            <a:r>
              <a:rPr lang="en-US" dirty="0"/>
              <a:t>References cont.</a:t>
            </a:r>
          </a:p>
        </p:txBody>
      </p:sp>
      <p:sp>
        <p:nvSpPr>
          <p:cNvPr id="3" name="Content Placeholder 2">
            <a:extLst>
              <a:ext uri="{FF2B5EF4-FFF2-40B4-BE49-F238E27FC236}">
                <a16:creationId xmlns:a16="http://schemas.microsoft.com/office/drawing/2014/main" id="{648581C6-C51A-40BA-86C2-961167298BB1}"/>
              </a:ext>
            </a:extLst>
          </p:cNvPr>
          <p:cNvSpPr>
            <a:spLocks noGrp="1"/>
          </p:cNvSpPr>
          <p:nvPr>
            <p:ph idx="1"/>
          </p:nvPr>
        </p:nvSpPr>
        <p:spPr/>
        <p:txBody>
          <a:bodyPr>
            <a:normAutofit fontScale="62500" lnSpcReduction="20000"/>
          </a:bodyPr>
          <a:lstStyle/>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Emery, J. K. (2016). Improving Public Policy: Measurement and Prediction in Minority Report. In </a:t>
            </a:r>
            <a:r>
              <a:rPr lang="en-GB" sz="1800" i="1"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Poli</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Sci Fi</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(pp. 19-30). Routledge.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Gordon, D., &amp;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Shakeshaft</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 (2019). Linking Racial Classification, Racial Inequality, and Racial Formation: The Contributions of Pulled Over.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Law &amp; Social Inquiry</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44</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257-272.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https://link.springer.com/chapter/10.1007/978-1-349-15168-4_4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https://www.benjerry.com/whats-new/2016/systemic-racism-is-real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https://www.cnbc.com/2020/05/14/how--exacerbated-americas-racial-health-disparities.html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https://www.medicalnewstoday.com/articles/racial-inequalities-in--the-impact-on-black-communities#Making-sense-of-incomplete-data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Jargowsky</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 A. (2020). Racial and economic segregation in the US: Overlapping and reinforcing dimensions. In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Handbook of Urban Segregation</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Edward Elgar Publishing.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Jones, K. R. (2017). Law enforcement use of social media as a crime fighting Tool.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722645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94D27-520B-4AB0-A295-6D452F4A07BD}"/>
              </a:ext>
            </a:extLst>
          </p:cNvPr>
          <p:cNvSpPr>
            <a:spLocks noGrp="1"/>
          </p:cNvSpPr>
          <p:nvPr>
            <p:ph type="title"/>
          </p:nvPr>
        </p:nvSpPr>
        <p:spPr/>
        <p:txBody>
          <a:bodyPr/>
          <a:lstStyle/>
          <a:p>
            <a:r>
              <a:rPr lang="en-US" dirty="0"/>
              <a:t>References contd.</a:t>
            </a:r>
          </a:p>
        </p:txBody>
      </p:sp>
      <p:sp>
        <p:nvSpPr>
          <p:cNvPr id="3" name="Content Placeholder 2">
            <a:extLst>
              <a:ext uri="{FF2B5EF4-FFF2-40B4-BE49-F238E27FC236}">
                <a16:creationId xmlns:a16="http://schemas.microsoft.com/office/drawing/2014/main" id="{0D673EF0-AE31-4571-9910-2159D5505944}"/>
              </a:ext>
            </a:extLst>
          </p:cNvPr>
          <p:cNvSpPr>
            <a:spLocks noGrp="1"/>
          </p:cNvSpPr>
          <p:nvPr>
            <p:ph idx="1"/>
          </p:nvPr>
        </p:nvSpPr>
        <p:spPr/>
        <p:txBody>
          <a:bodyPr>
            <a:normAutofit fontScale="85000" lnSpcReduction="20000"/>
          </a:bodyPr>
          <a:lstStyle/>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Lum, K., Ma, E., &amp; Baiocchi, M. (2017). The causal impact of bail on case outcomes for indigent defendants in New York City.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Observational Studies</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39-64.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Müller, T., &amp; </a:t>
            </a: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Schulten</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T. (2017, February). Minimum and Living Wages in Europe. In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Expert Workshop ‘Living wages in Europe’. Brussels, Belgium</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(Vol. 7, No. 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Murdock, D. (2019). Slavery in America.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Network Journal</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26</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42-42.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Stepnisky</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(2018). Types of Sociological Theory.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Core Concepts in Sociology</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295.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Thorp, H. H. (2020). Time to look in the mirror.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0"/>
              </a:spcAft>
            </a:pP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Vaughn, R., &amp; Amonoo, H. L. (2020). Do Black Lives Matter to Consultation Liaison Psychiatry?. </a:t>
            </a:r>
            <a:r>
              <a:rPr lang="en-GB"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Psychosomatics</a:t>
            </a:r>
            <a:r>
              <a:rPr lang="en-GB"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7798033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137</TotalTime>
  <Words>2159</Words>
  <Application>Microsoft Office PowerPoint</Application>
  <PresentationFormat>Widescreen</PresentationFormat>
  <Paragraphs>108</Paragraphs>
  <Slides>14</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Gill Sans MT</vt:lpstr>
      <vt:lpstr>Symbol</vt:lpstr>
      <vt:lpstr>Times New Roman</vt:lpstr>
      <vt:lpstr>Gallery</vt:lpstr>
      <vt:lpstr>Racial Inequality in USA in the Wake of Covid-19 Pandemic </vt:lpstr>
      <vt:lpstr>Introduction</vt:lpstr>
      <vt:lpstr>The objective of the study</vt:lpstr>
      <vt:lpstr>Statement of the problem</vt:lpstr>
      <vt:lpstr>Purpose and significance of study. </vt:lpstr>
      <vt:lpstr>Research questions and methodologies. </vt:lpstr>
      <vt:lpstr>The killing of George Floyd </vt:lpstr>
      <vt:lpstr>Improper Healthcare for African Americans.</vt:lpstr>
      <vt:lpstr>Discussion</vt:lpstr>
      <vt:lpstr>Recommendations </vt:lpstr>
      <vt:lpstr>Conclusion.</vt:lpstr>
      <vt:lpstr>References.</vt:lpstr>
      <vt:lpstr>References cont.</vt:lpstr>
      <vt:lpstr>References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Racial Inequality in USA in the Wake of Covid-19 Pandemic</dc:title>
  <dc:creator>kanyi</dc:creator>
  <cp:lastModifiedBy>hp</cp:lastModifiedBy>
  <cp:revision>13</cp:revision>
  <dcterms:created xsi:type="dcterms:W3CDTF">2020-06-24T10:38:39Z</dcterms:created>
  <dcterms:modified xsi:type="dcterms:W3CDTF">2020-06-24T16:57:41Z</dcterms:modified>
</cp:coreProperties>
</file>